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7" r:id="rId3"/>
    <p:sldId id="257" r:id="rId4"/>
    <p:sldId id="258" r:id="rId5"/>
    <p:sldId id="259" r:id="rId6"/>
    <p:sldId id="260" r:id="rId7"/>
    <p:sldId id="268" r:id="rId8"/>
    <p:sldId id="269" r:id="rId9"/>
    <p:sldId id="270" r:id="rId10"/>
    <p:sldId id="271" r:id="rId11"/>
    <p:sldId id="272" r:id="rId12"/>
    <p:sldId id="273" r:id="rId13"/>
    <p:sldId id="261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6" r:id="rId25"/>
    <p:sldId id="284" r:id="rId26"/>
    <p:sldId id="285" r:id="rId27"/>
    <p:sldId id="287" r:id="rId28"/>
    <p:sldId id="262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263" r:id="rId44"/>
    <p:sldId id="302" r:id="rId45"/>
    <p:sldId id="303" r:id="rId46"/>
    <p:sldId id="304" r:id="rId47"/>
    <p:sldId id="305" r:id="rId48"/>
    <p:sldId id="264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265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266" r:id="rId69"/>
    <p:sldId id="324" r:id="rId70"/>
    <p:sldId id="325" r:id="rId71"/>
    <p:sldId id="326" r:id="rId72"/>
    <p:sldId id="267" r:id="rId7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0000"/>
    <a:srgbClr val="180B69"/>
    <a:srgbClr val="0F0B69"/>
    <a:srgbClr val="0A0B69"/>
    <a:srgbClr val="060B6C"/>
    <a:srgbClr val="080B6C"/>
    <a:srgbClr val="080B64"/>
    <a:srgbClr val="050D78"/>
    <a:srgbClr val="080A64"/>
    <a:srgbClr val="2606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2011/07/10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2011/07/10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2011/07/10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2011/07/10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2011/07/10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2011/07/10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2011/07/10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2011/07/10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2011/07/10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2011/07/10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2011/07/10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0"/>
              </a:schemeClr>
            </a:gs>
            <a:gs pos="10000">
              <a:srgbClr val="260666"/>
            </a:gs>
            <a:gs pos="86000">
              <a:srgbClr val="180B69"/>
            </a:gs>
            <a:gs pos="100000">
              <a:schemeClr val="accent6">
                <a:lumMod val="5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2011/07/10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981199"/>
          </a:xfrm>
        </p:spPr>
        <p:txBody>
          <a:bodyPr/>
          <a:lstStyle/>
          <a:p>
            <a:r>
              <a:rPr lang="en-US" dirty="0" smtClean="0">
                <a:latin typeface="Segoe UI Semibold" pitchFamily="34" charset="0"/>
              </a:rPr>
              <a:t>Developing Prolog Coding Standards</a:t>
            </a:r>
            <a:endParaRPr lang="en-US" dirty="0">
              <a:latin typeface="Segoe UI Semi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667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Michael A. Covington</a:t>
            </a:r>
          </a:p>
          <a:p>
            <a:r>
              <a:rPr lang="en-US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Institute for Artificial Intelligence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4267200"/>
            <a:ext cx="4216400" cy="1436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Motivation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Kernighan and </a:t>
            </a:r>
            <a:r>
              <a:rPr lang="en-US" sz="2800" b="1" dirty="0" err="1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Plauger’s</a:t>
            </a: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 key insight:</a:t>
            </a: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en-US" sz="2800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Writing programs for a human audience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not only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makes them easier to read,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it makes them more reliable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and even makes them run faster!</a:t>
            </a: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(Style </a:t>
            </a: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  <a:sym typeface="Wingdings" pitchFamily="2" charset="2"/>
              </a:rPr>
              <a:t></a:t>
            </a: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 thinking about what you’re writing.)</a:t>
            </a:r>
            <a:endParaRPr lang="en-US" sz="2800" b="1" dirty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Motivation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906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</a:t>
            </a: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Your audience might even be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yourself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2 minutes or 2 decades later.</a:t>
            </a:r>
          </a:p>
          <a:p>
            <a:pPr>
              <a:buNone/>
            </a:pPr>
            <a:endParaRPr lang="en-US" sz="2800" b="1" dirty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Motivation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906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</a:t>
            </a:r>
            <a:r>
              <a:rPr lang="en-US" sz="44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So how do we apply</a:t>
            </a:r>
          </a:p>
          <a:p>
            <a:pPr>
              <a:buNone/>
            </a:pPr>
            <a:r>
              <a:rPr lang="en-US" sz="44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all of this</a:t>
            </a:r>
          </a:p>
          <a:p>
            <a:pPr>
              <a:buNone/>
            </a:pPr>
            <a:r>
              <a:rPr lang="en-US" sz="44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to Prolog?</a:t>
            </a:r>
            <a:endParaRPr lang="en-US" sz="4400" b="1" dirty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Developing Prolog coding standards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Motivation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Layout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Naming conventions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Documentation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Peculiarities of Prolog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Debugging and testing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Conclusions</a:t>
            </a:r>
            <a:endParaRPr lang="en-US" b="1" dirty="0">
              <a:solidFill>
                <a:schemeClr val="tx1">
                  <a:lumMod val="50000"/>
                </a:schemeClr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Layout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The most important thing about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program layout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is to </a:t>
            </a: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care about it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and find some way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to be neat and consistent.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Layout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Semantic principle well known to the 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printing industry:</a:t>
            </a: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Readers will expect every change in layout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to mean something.</a:t>
            </a: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If it doesn’t, you’re asking them to 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process noise.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Layout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sz="24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 :- blah,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          blither,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          blither2,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       </a:t>
            </a:r>
            <a:r>
              <a:rPr lang="en-US" sz="24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blatt</a:t>
            </a:r>
            <a:r>
              <a:rPr lang="en-US" sz="24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.</a:t>
            </a: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Nobody can look at this without wondering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why 2 </a:t>
            </a:r>
            <a:r>
              <a:rPr lang="en-US" sz="2800" b="1" dirty="0" err="1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subgoals</a:t>
            </a: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 are indented further.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If there’s no reason, you’ve annoyed them.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Layout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Indent consistently, preferably by 4 spaces.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Put each </a:t>
            </a:r>
            <a:r>
              <a:rPr lang="en-US" b="1" dirty="0" err="1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subgoal</a:t>
            </a: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 on a separate line.</a:t>
            </a: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4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ord_union_all</a:t>
            </a:r>
            <a:r>
              <a:rPr lang="en-US" sz="24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(N, Sets0, Union, Sets) :-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  A is N / 2,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  Z is N – A,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  </a:t>
            </a:r>
            <a:r>
              <a:rPr lang="en-US" sz="24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ord_union_all</a:t>
            </a:r>
            <a:r>
              <a:rPr lang="en-US" sz="24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(A, Sets0, X, Sets1),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  </a:t>
            </a:r>
            <a:r>
              <a:rPr lang="en-US" sz="24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ord_union_all</a:t>
            </a:r>
            <a:r>
              <a:rPr lang="en-US" sz="24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(Z, Sets1, Y, Sets),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  </a:t>
            </a:r>
            <a:r>
              <a:rPr lang="en-US" sz="24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ord_union</a:t>
            </a:r>
            <a:r>
              <a:rPr lang="en-US" sz="24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(X, Y, Union).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Layout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Consider using a proportional-pitch font.</a:t>
            </a:r>
          </a:p>
          <a:p>
            <a:pPr>
              <a:buNone/>
            </a:pPr>
            <a:r>
              <a:rPr lang="en-US" sz="2400" dirty="0" smtClean="0">
                <a:latin typeface="Segoe UI Semibold" pitchFamily="34" charset="0"/>
                <a:ea typeface="Segoe UI" pitchFamily="34" charset="0"/>
                <a:cs typeface="Consolas" pitchFamily="49" charset="0"/>
              </a:rPr>
              <a:t>More readable, and less like an 80-column punched card!</a:t>
            </a:r>
          </a:p>
          <a:p>
            <a:pPr>
              <a:buNone/>
            </a:pPr>
            <a:r>
              <a:rPr lang="en-US" sz="36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 </a:t>
            </a:r>
          </a:p>
          <a:p>
            <a:pPr>
              <a:buNone/>
            </a:pPr>
            <a:r>
              <a:rPr lang="en-US" sz="2400" dirty="0" err="1" smtClean="0">
                <a:latin typeface="Georgia" pitchFamily="18" charset="0"/>
                <a:ea typeface="Segoe UI" pitchFamily="34" charset="0"/>
                <a:cs typeface="Consolas" pitchFamily="49" charset="0"/>
              </a:rPr>
              <a:t>ord_union_all</a:t>
            </a:r>
            <a:r>
              <a:rPr lang="en-US" sz="2400" dirty="0" smtClean="0">
                <a:latin typeface="Georgia" pitchFamily="18" charset="0"/>
                <a:ea typeface="Segoe UI" pitchFamily="34" charset="0"/>
                <a:cs typeface="Consolas" pitchFamily="49" charset="0"/>
              </a:rPr>
              <a:t>(N, Sets0, Union, Sets) :-</a:t>
            </a:r>
          </a:p>
          <a:p>
            <a:pPr>
              <a:buNone/>
            </a:pPr>
            <a:r>
              <a:rPr lang="en-US" sz="2400" dirty="0" smtClean="0">
                <a:latin typeface="Georgia" pitchFamily="18" charset="0"/>
                <a:ea typeface="Segoe UI" pitchFamily="34" charset="0"/>
                <a:cs typeface="Consolas" pitchFamily="49" charset="0"/>
              </a:rPr>
              <a:t>	  A is N / 2,</a:t>
            </a:r>
          </a:p>
          <a:p>
            <a:pPr>
              <a:buNone/>
            </a:pPr>
            <a:r>
              <a:rPr lang="en-US" sz="2400" dirty="0" smtClean="0">
                <a:latin typeface="Georgia" pitchFamily="18" charset="0"/>
                <a:ea typeface="Segoe UI" pitchFamily="34" charset="0"/>
                <a:cs typeface="Consolas" pitchFamily="49" charset="0"/>
              </a:rPr>
              <a:t>	  Z is N – A,</a:t>
            </a:r>
          </a:p>
          <a:p>
            <a:pPr>
              <a:buNone/>
            </a:pPr>
            <a:r>
              <a:rPr lang="en-US" sz="2400" dirty="0" smtClean="0">
                <a:latin typeface="Georgia" pitchFamily="18" charset="0"/>
                <a:ea typeface="Segoe UI" pitchFamily="34" charset="0"/>
                <a:cs typeface="Consolas" pitchFamily="49" charset="0"/>
              </a:rPr>
              <a:t>	  </a:t>
            </a:r>
            <a:r>
              <a:rPr lang="en-US" sz="2400" dirty="0" err="1" smtClean="0">
                <a:latin typeface="Georgia" pitchFamily="18" charset="0"/>
                <a:ea typeface="Segoe UI" pitchFamily="34" charset="0"/>
                <a:cs typeface="Consolas" pitchFamily="49" charset="0"/>
              </a:rPr>
              <a:t>ord_union_all</a:t>
            </a:r>
            <a:r>
              <a:rPr lang="en-US" sz="2400" dirty="0" smtClean="0">
                <a:latin typeface="Georgia" pitchFamily="18" charset="0"/>
                <a:ea typeface="Segoe UI" pitchFamily="34" charset="0"/>
                <a:cs typeface="Consolas" pitchFamily="49" charset="0"/>
              </a:rPr>
              <a:t>(A, Sets0, X, Sets1),</a:t>
            </a:r>
          </a:p>
          <a:p>
            <a:pPr>
              <a:buNone/>
            </a:pPr>
            <a:r>
              <a:rPr lang="en-US" sz="2400" dirty="0" smtClean="0">
                <a:latin typeface="Georgia" pitchFamily="18" charset="0"/>
                <a:ea typeface="Segoe UI" pitchFamily="34" charset="0"/>
                <a:cs typeface="Consolas" pitchFamily="49" charset="0"/>
              </a:rPr>
              <a:t> 	  </a:t>
            </a:r>
            <a:r>
              <a:rPr lang="en-US" sz="2400" dirty="0" err="1" smtClean="0">
                <a:latin typeface="Georgia" pitchFamily="18" charset="0"/>
                <a:ea typeface="Segoe UI" pitchFamily="34" charset="0"/>
                <a:cs typeface="Consolas" pitchFamily="49" charset="0"/>
              </a:rPr>
              <a:t>ord_union_all</a:t>
            </a:r>
            <a:r>
              <a:rPr lang="en-US" sz="2400" dirty="0" smtClean="0">
                <a:latin typeface="Georgia" pitchFamily="18" charset="0"/>
                <a:ea typeface="Segoe UI" pitchFamily="34" charset="0"/>
                <a:cs typeface="Consolas" pitchFamily="49" charset="0"/>
              </a:rPr>
              <a:t>(Z, Sets1, Y, Sets),</a:t>
            </a:r>
          </a:p>
          <a:p>
            <a:pPr>
              <a:buNone/>
            </a:pPr>
            <a:r>
              <a:rPr lang="en-US" sz="2400" dirty="0" smtClean="0">
                <a:latin typeface="Georgia" pitchFamily="18" charset="0"/>
                <a:ea typeface="Segoe UI" pitchFamily="34" charset="0"/>
                <a:cs typeface="Consolas" pitchFamily="49" charset="0"/>
              </a:rPr>
              <a:t>	  </a:t>
            </a:r>
            <a:r>
              <a:rPr lang="en-US" sz="2400" dirty="0" err="1" smtClean="0">
                <a:latin typeface="Georgia" pitchFamily="18" charset="0"/>
                <a:ea typeface="Segoe UI" pitchFamily="34" charset="0"/>
                <a:cs typeface="Consolas" pitchFamily="49" charset="0"/>
              </a:rPr>
              <a:t>ord_union</a:t>
            </a:r>
            <a:r>
              <a:rPr lang="en-US" sz="2400" dirty="0" smtClean="0">
                <a:latin typeface="Georgia" pitchFamily="18" charset="0"/>
                <a:ea typeface="Segoe UI" pitchFamily="34" charset="0"/>
                <a:cs typeface="Consolas" pitchFamily="49" charset="0"/>
              </a:rPr>
              <a:t>(X, Y, Union).</a:t>
            </a:r>
          </a:p>
          <a:p>
            <a:pPr>
              <a:buNone/>
            </a:pPr>
            <a:endParaRPr lang="en-US" sz="2400" dirty="0" smtClean="0">
              <a:latin typeface="Georgia" pitchFamily="18" charset="0"/>
              <a:ea typeface="Segoe UI" pitchFamily="34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Layout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Make your editor store the indentations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as spaces, not tabs,</a:t>
            </a:r>
          </a:p>
          <a:p>
            <a:pPr>
              <a:buNone/>
            </a:pPr>
            <a:r>
              <a:rPr lang="en-US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so they won’t change when the file is</a:t>
            </a:r>
          </a:p>
          <a:p>
            <a:pPr>
              <a:buNone/>
            </a:pPr>
            <a:r>
              <a:rPr lang="en-US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opened with another editor.</a:t>
            </a:r>
            <a:endParaRPr lang="en-US" dirty="0" smtClean="0">
              <a:latin typeface="Segoe UI Semibold" pitchFamily="34" charset="0"/>
              <a:ea typeface="Segoe UI" pitchFamily="34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38862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Copyright 2011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Michael A. Covington and/or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University of Georgia</a:t>
            </a:r>
          </a:p>
          <a:p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Reuse or redistribution without the author’s permission is prohibited by law.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Layout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Limit the lengths of lines</a:t>
            </a:r>
          </a:p>
          <a:p>
            <a:pPr>
              <a:buNone/>
            </a:pPr>
            <a:r>
              <a:rPr lang="en-US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(the printing industry says 55 characters;</a:t>
            </a:r>
          </a:p>
          <a:p>
            <a:pPr>
              <a:buNone/>
            </a:pPr>
            <a:r>
              <a:rPr lang="en-US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computer industry standard of 80 </a:t>
            </a:r>
          </a:p>
          <a:p>
            <a:pPr>
              <a:buNone/>
            </a:pPr>
            <a:r>
              <a:rPr lang="en-US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is definitely too big).</a:t>
            </a:r>
          </a:p>
          <a:p>
            <a:pPr>
              <a:buNone/>
            </a:pPr>
            <a:endParaRPr lang="en-US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Layout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Limit the number of lines per predicate</a:t>
            </a:r>
          </a:p>
          <a:p>
            <a:pPr>
              <a:buNone/>
            </a:pPr>
            <a:r>
              <a:rPr lang="en-US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(break up complex ones as needed).</a:t>
            </a:r>
          </a:p>
          <a:p>
            <a:pPr>
              <a:buNone/>
            </a:pPr>
            <a:endParaRPr lang="en-US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Use more vertical space </a:t>
            </a:r>
            <a:r>
              <a:rPr lang="en-US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between</a:t>
            </a:r>
          </a:p>
          <a:p>
            <a:pPr>
              <a:buNone/>
            </a:pPr>
            <a:r>
              <a:rPr lang="en-US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different predicates than between</a:t>
            </a:r>
          </a:p>
          <a:p>
            <a:pPr>
              <a:buNone/>
            </a:pPr>
            <a:r>
              <a:rPr lang="en-US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clauses of the same predicate.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Layout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Arrange comments for readability.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Don’t write lists as continuous prose.</a:t>
            </a:r>
          </a:p>
          <a:p>
            <a:pPr>
              <a:buNone/>
            </a:pP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% This predicate classifies C as whitespace (ASCII &lt; 33), 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% alphabetic (a-z, A-Z), numeric (0-9), or symbolic (all 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% other characters).</a:t>
            </a:r>
          </a:p>
          <a:p>
            <a:pPr>
              <a:buNone/>
            </a:pPr>
            <a:endParaRPr lang="en-US" sz="2000" b="1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% This predicate classifies C as: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% - whitespace (ASCII &lt; 33);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% - alphabetic (a-z, A-Z);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% - numeric (0-9); or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% - symbolic (all other characters).</a:t>
            </a:r>
            <a:endParaRPr lang="en-US" sz="2000" b="1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Layout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Space after commas that separate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goals or arguments, but not list elements.</a:t>
            </a: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4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pred</a:t>
            </a:r>
            <a:r>
              <a:rPr lang="en-US" sz="24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([A,B], [D,E]) :- 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goal(A, D),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goal(B, E).</a:t>
            </a:r>
          </a:p>
          <a:p>
            <a:pPr>
              <a:buNone/>
            </a:pPr>
            <a:endParaRPr lang="en-US" sz="2400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Segoe UI Semibold" pitchFamily="34" charset="0"/>
                <a:ea typeface="Segoe UI" pitchFamily="34" charset="0"/>
                <a:cs typeface="Consolas" pitchFamily="49" charset="0"/>
              </a:rPr>
              <a:t>The comma has 3 uses in Prolog,</a:t>
            </a:r>
          </a:p>
          <a:p>
            <a:pPr>
              <a:buNone/>
            </a:pPr>
            <a:r>
              <a:rPr lang="en-US" sz="2400" dirty="0" smtClean="0">
                <a:latin typeface="Segoe UI Semibold" pitchFamily="34" charset="0"/>
                <a:ea typeface="Segoe UI" pitchFamily="34" charset="0"/>
                <a:cs typeface="Consolas" pitchFamily="49" charset="0"/>
              </a:rPr>
              <a:t>and any help disambiguating it is welcome.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Layout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Make semicolons and if-then-</a:t>
            </a:r>
            <a:r>
              <a:rPr lang="en-US" dirty="0" err="1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elses</a:t>
            </a:r>
            <a:endParaRPr lang="en-US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very prominent through indentation.</a:t>
            </a:r>
          </a:p>
          <a:p>
            <a:pPr>
              <a:buNone/>
            </a:pPr>
            <a:endParaRPr lang="en-US" sz="2000" b="1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pred</a:t>
            </a:r>
            <a:r>
              <a:rPr lang="en-US" sz="2000" b="1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(A) :-			</a:t>
            </a:r>
            <a:r>
              <a:rPr lang="en-US" sz="20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One of several ways to do it</a:t>
            </a:r>
          </a:p>
          <a:p>
            <a:pPr>
              <a:buNone/>
            </a:pPr>
            <a:r>
              <a:rPr lang="en-US" sz="2000" b="1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(test1(A) -&gt;</a:t>
            </a:r>
          </a:p>
          <a:p>
            <a:pPr>
              <a:buNone/>
            </a:pPr>
            <a:r>
              <a:rPr lang="en-US" sz="2000" b="1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	goal1(A)</a:t>
            </a:r>
          </a:p>
          <a:p>
            <a:pPr>
              <a:buNone/>
            </a:pPr>
            <a:r>
              <a:rPr lang="en-US" sz="2000" b="1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	;</a:t>
            </a:r>
          </a:p>
          <a:p>
            <a:pPr>
              <a:buNone/>
            </a:pPr>
            <a:r>
              <a:rPr lang="en-US" sz="2000" b="1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	goal2(A)</a:t>
            </a:r>
          </a:p>
          <a:p>
            <a:pPr>
              <a:buNone/>
            </a:pPr>
            <a:r>
              <a:rPr lang="en-US" sz="2000" b="1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).</a:t>
            </a:r>
          </a:p>
          <a:p>
            <a:pPr>
              <a:buNone/>
            </a:pPr>
            <a:endParaRPr lang="en-US" sz="2000" b="1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Most of us have been trained to overlook semicolons!</a:t>
            </a:r>
            <a:endParaRPr lang="en-US" sz="2400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Layout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Consider using a </a:t>
            </a:r>
            <a:r>
              <a:rPr lang="en-US" dirty="0" err="1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prettyprinter</a:t>
            </a:r>
            <a:endParaRPr lang="en-US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for hardcopy.</a:t>
            </a:r>
          </a:p>
          <a:p>
            <a:pPr>
              <a:buNone/>
            </a:pPr>
            <a:endParaRPr lang="en-US" sz="2400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Consider </a:t>
            </a:r>
            <a:r>
              <a:rPr lang="en-US" sz="2400" u="sng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implementing</a:t>
            </a:r>
            <a:r>
              <a:rPr lang="en-US" sz="2400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 a good</a:t>
            </a:r>
          </a:p>
          <a:p>
            <a:pPr>
              <a:buNone/>
            </a:pPr>
            <a:r>
              <a:rPr lang="en-US" sz="2400" dirty="0" err="1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prettyprinter</a:t>
            </a:r>
            <a:r>
              <a:rPr lang="en-US" sz="2400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 for us, if you’re so inclined!</a:t>
            </a:r>
          </a:p>
          <a:p>
            <a:pPr>
              <a:buNone/>
            </a:pPr>
            <a:endParaRPr lang="en-US" sz="2400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Or at least fix up my old </a:t>
            </a:r>
            <a:r>
              <a:rPr lang="en-US" sz="2400" dirty="0" err="1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PLTeX</a:t>
            </a:r>
            <a:r>
              <a:rPr lang="en-US" sz="240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…</a:t>
            </a:r>
            <a:endParaRPr lang="en-US" sz="2400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Prettyprinter</a:t>
            </a:r>
            <a:r>
              <a:rPr lang="en-US" sz="32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:</a:t>
            </a:r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32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LaTeX</a:t>
            </a:r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“listings” package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219200"/>
            <a:ext cx="7543800" cy="469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Prettyprinter</a:t>
            </a:r>
            <a:r>
              <a:rPr lang="en-US" sz="32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:</a:t>
            </a:r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Covington’s </a:t>
            </a:r>
            <a:r>
              <a:rPr lang="en-US" sz="32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PLTeX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047" y="1295400"/>
            <a:ext cx="7878486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Developing Prolog coding standards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Motivation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Layout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Naming conventions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Documentation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Peculiarities of Prolog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Debugging and testing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Conclusions</a:t>
            </a:r>
            <a:endParaRPr lang="en-US" b="1" dirty="0">
              <a:solidFill>
                <a:schemeClr val="tx1">
                  <a:lumMod val="50000"/>
                </a:schemeClr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Naming conventions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Don’t worry, the rest of the sections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of this talk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are going to be a bit shorter!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Based on a paper…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Coding Guidelines for Prolog</a:t>
            </a:r>
          </a:p>
          <a:p>
            <a:pPr>
              <a:buNone/>
            </a:pPr>
            <a:endParaRPr lang="en-US" sz="24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Michael A. Covington</a:t>
            </a:r>
          </a:p>
          <a:p>
            <a:pPr>
              <a:buNone/>
            </a:pPr>
            <a:r>
              <a:rPr lang="en-US" sz="24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Roberto </a:t>
            </a:r>
            <a:r>
              <a:rPr lang="en-US" sz="2400" b="1" dirty="0" err="1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Bagnara</a:t>
            </a:r>
            <a:endParaRPr lang="en-US" sz="24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Richard A. O’Keefe</a:t>
            </a:r>
          </a:p>
          <a:p>
            <a:pPr>
              <a:buNone/>
            </a:pPr>
            <a:r>
              <a:rPr lang="en-US" sz="24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Jan </a:t>
            </a:r>
            <a:r>
              <a:rPr lang="en-US" sz="2400" b="1" dirty="0" err="1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Wielemaker</a:t>
            </a:r>
            <a:endParaRPr lang="en-US" sz="24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Simon Price</a:t>
            </a:r>
          </a:p>
          <a:p>
            <a:pPr>
              <a:buNone/>
            </a:pPr>
            <a:endParaRPr lang="en-US" sz="24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forthcoming in </a:t>
            </a:r>
          </a:p>
          <a:p>
            <a:pPr>
              <a:buNone/>
            </a:pPr>
            <a:r>
              <a:rPr lang="en-US" sz="2800" b="1" i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Theory and Practice of Logic Programming</a:t>
            </a:r>
            <a:endParaRPr lang="en-US" sz="2800" b="1" i="1" dirty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Naming conventions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Capitalization practices are imposed on us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by Prolog syntax.</a:t>
            </a: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Variables begin with capital letters.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Atoms and predicate names begin with lowercase letters.</a:t>
            </a: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(I know there are ways to get around this…)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Naming conventions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Use underscores to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separate words in names.</a:t>
            </a: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		</a:t>
            </a:r>
            <a:r>
              <a:rPr lang="en-US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Like_This</a:t>
            </a:r>
            <a:r>
              <a:rPr lang="en-US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   </a:t>
            </a:r>
          </a:p>
          <a:p>
            <a:pPr>
              <a:buNone/>
            </a:pPr>
            <a:endParaRPr lang="en-US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			</a:t>
            </a:r>
            <a:r>
              <a:rPr lang="en-US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like_this</a:t>
            </a:r>
            <a:endParaRPr lang="en-US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pPr>
              <a:buNone/>
            </a:pPr>
            <a:endParaRPr lang="en-US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Naming conventions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Make names meaningful.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To convey “sort the list and count its elements”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name your predicate </a:t>
            </a:r>
          </a:p>
          <a:p>
            <a:pPr>
              <a:buNone/>
            </a:pP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sort_and_count</a:t>
            </a: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,  not  </a:t>
            </a: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stlacie</a:t>
            </a: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.</a:t>
            </a: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To avoid typing long names,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use a short name temporarily,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then search-and-replace.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Naming conventions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Make all names pronounceable.</a:t>
            </a:r>
          </a:p>
          <a:p>
            <a:pPr>
              <a:buNone/>
            </a:pP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xkcd</a:t>
            </a: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 is a good name for a comic strip –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not for a Prolog predicate.</a:t>
            </a: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Don’t use multiple names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likely to be pronounced alike.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People remember pronunciations, not spellings.</a:t>
            </a:r>
            <a:endParaRPr lang="en-US" sz="12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12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 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Worst I’ve ever seen: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itchFamily="49" charset="0"/>
                <a:ea typeface="Segoe UI" pitchFamily="34" charset="0"/>
                <a:cs typeface="Consolas" pitchFamily="49" charset="0"/>
              </a:rPr>
              <a:t>MENU2</a:t>
            </a: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itchFamily="49" charset="0"/>
                <a:ea typeface="Segoe UI" pitchFamily="34" charset="0"/>
                <a:cs typeface="Consolas" pitchFamily="49" charset="0"/>
              </a:rPr>
              <a:t>MENUTWO</a:t>
            </a: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itchFamily="49" charset="0"/>
                <a:ea typeface="Segoe UI" pitchFamily="34" charset="0"/>
                <a:cs typeface="Consolas" pitchFamily="49" charset="0"/>
              </a:rPr>
              <a:t>MENUTOO</a:t>
            </a: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.</a:t>
            </a: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Naming conventions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Within names, don’t express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numbers as words.</a:t>
            </a: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pred1, pred2	 </a:t>
            </a:r>
            <a:r>
              <a:rPr lang="en-US" sz="2800" b="1" i="1" dirty="0" smtClean="0">
                <a:latin typeface="Segoe UI Semibold" pitchFamily="34" charset="0"/>
                <a:ea typeface="Segoe UI" pitchFamily="34" charset="0"/>
                <a:cs typeface="Consolas" pitchFamily="49" charset="0"/>
              </a:rPr>
              <a:t>not     </a:t>
            </a: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pred_one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, </a:t>
            </a: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pred_two</a:t>
            </a:r>
            <a:endParaRPr lang="en-US" sz="2800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This is a tactic to make spellings</a:t>
            </a:r>
          </a:p>
          <a:p>
            <a:pPr>
              <a:buNone/>
            </a:pPr>
            <a:r>
              <a:rPr lang="en-US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predictable from pronunciations.</a:t>
            </a: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Naming conventions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Don’t use digits for words.</a:t>
            </a: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list_to_tree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not	list2tree</a:t>
            </a:r>
            <a:endParaRPr lang="en-US" sz="2800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unless you’re going for a</a:t>
            </a:r>
          </a:p>
          <a:p>
            <a:pPr>
              <a:buNone/>
            </a:pPr>
            <a:r>
              <a:rPr lang="en-US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high-school L33TSP33K look!</a:t>
            </a: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Naming conventions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Mark auxiliary predicates with suffixed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Consolas" pitchFamily="49" charset="0"/>
                <a:ea typeface="Segoe UI" pitchFamily="34" charset="0"/>
                <a:cs typeface="Consolas" pitchFamily="49" charset="0"/>
              </a:rPr>
              <a:t>_aux, _loop, _case, _1, _2</a:t>
            </a: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or the like.</a:t>
            </a: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foo</a:t>
            </a:r>
            <a:r>
              <a:rPr lang="en-US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(…) :- …, </a:t>
            </a:r>
            <a:r>
              <a:rPr lang="en-US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foo_aux</a:t>
            </a:r>
            <a:r>
              <a:rPr lang="en-US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(…), …</a:t>
            </a:r>
          </a:p>
          <a:p>
            <a:pPr>
              <a:buNone/>
            </a:pPr>
            <a:endParaRPr lang="en-US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foo_aux</a:t>
            </a:r>
            <a:r>
              <a:rPr lang="en-US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(…) :- …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Naming conventions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If a predicate tests a property or relation,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give it a name that is </a:t>
            </a:r>
            <a:r>
              <a:rPr lang="en-US" b="1" i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not</a:t>
            </a: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 a command to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do something.</a:t>
            </a:r>
          </a:p>
          <a:p>
            <a:pPr>
              <a:buNone/>
            </a:pPr>
            <a:endParaRPr lang="en-US" sz="1800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sorted_list</a:t>
            </a:r>
            <a:r>
              <a:rPr lang="en-US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, parent</a:t>
            </a:r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well_formed</a:t>
            </a:r>
            <a:r>
              <a:rPr lang="en-US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, ascending</a:t>
            </a:r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between_limits</a:t>
            </a:r>
            <a:endParaRPr lang="en-US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contains_duplicates</a:t>
            </a:r>
            <a:r>
              <a:rPr lang="en-US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, </a:t>
            </a:r>
            <a:r>
              <a:rPr lang="en-US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has_sublists</a:t>
            </a:r>
            <a:endParaRPr lang="en-US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Naming conventions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If a predicate is best understood as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an action, give it a name that </a:t>
            </a:r>
            <a:r>
              <a:rPr lang="en-US" b="1" i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is</a:t>
            </a: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a command to do something.</a:t>
            </a:r>
          </a:p>
          <a:p>
            <a:pPr>
              <a:buNone/>
            </a:pPr>
            <a:endParaRPr lang="en-US" sz="1800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remove_duplicates</a:t>
            </a:r>
            <a:endParaRPr lang="en-US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print_contents</a:t>
            </a:r>
            <a:endParaRPr lang="en-US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sort_and_classify</a:t>
            </a:r>
            <a:endParaRPr lang="en-US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Naming conventions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Choose predicate names to help show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the argument order.</a:t>
            </a:r>
          </a:p>
          <a:p>
            <a:pPr>
              <a:buNone/>
            </a:pPr>
            <a:endParaRPr lang="en-US" sz="1800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parent_child</a:t>
            </a:r>
            <a:r>
              <a:rPr lang="en-US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(X,Y)</a:t>
            </a:r>
          </a:p>
          <a:p>
            <a:pPr>
              <a:buNone/>
            </a:pPr>
            <a:r>
              <a:rPr lang="en-US" dirty="0" smtClean="0">
                <a:latin typeface="Segoe UI Semibold" pitchFamily="34" charset="0"/>
                <a:ea typeface="Segoe UI" pitchFamily="34" charset="0"/>
                <a:cs typeface="Consolas" pitchFamily="49" charset="0"/>
              </a:rPr>
              <a:t>rather than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parent(X,Y)	</a:t>
            </a:r>
          </a:p>
          <a:p>
            <a:pPr>
              <a:buNone/>
            </a:pPr>
            <a:r>
              <a:rPr lang="en-US" dirty="0" smtClean="0">
                <a:latin typeface="Segoe UI Semibold" pitchFamily="34" charset="0"/>
                <a:ea typeface="Segoe UI" pitchFamily="34" charset="0"/>
                <a:cs typeface="Consolas" pitchFamily="49" charset="0"/>
              </a:rPr>
              <a:t>(which is the parent of which?)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Based on a paper…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</a:t>
            </a: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5 authors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&gt;5 opinions!</a:t>
            </a: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		</a:t>
            </a:r>
            <a:r>
              <a:rPr 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My goal is to</a:t>
            </a:r>
          </a:p>
          <a:p>
            <a:pPr>
              <a:buNone/>
            </a:pPr>
            <a:r>
              <a:rPr 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				get you thinking,</a:t>
            </a:r>
          </a:p>
          <a:p>
            <a:pPr>
              <a:buNone/>
            </a:pPr>
            <a:r>
              <a:rPr 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				not dictate practices to you.</a:t>
            </a:r>
            <a:endParaRPr lang="en-US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Naming conventions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Use descriptive variable names</a:t>
            </a:r>
          </a:p>
          <a:p>
            <a:pPr>
              <a:buNone/>
            </a:pP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Input_List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, Tree, Result, Count</a:t>
            </a:r>
          </a:p>
          <a:p>
            <a:pPr>
              <a:buNone/>
            </a:pPr>
            <a:endParaRPr lang="en-US" sz="2800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Consolas" pitchFamily="49" charset="0"/>
              </a:rPr>
              <a:t>Decide how to use single-character names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Consolas" pitchFamily="49" charset="0"/>
              </a:rPr>
              <a:t>For very localized use: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	C </a:t>
            </a:r>
            <a:r>
              <a:rPr lang="en-US" sz="2800" dirty="0" smtClean="0">
                <a:latin typeface="Segoe UI Semibold" pitchFamily="34" charset="0"/>
                <a:ea typeface="Segoe UI" pitchFamily="34" charset="0"/>
                <a:cs typeface="Consolas" pitchFamily="49" charset="0"/>
              </a:rPr>
              <a:t>could be a single character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	I, J, K, M, N </a:t>
            </a:r>
            <a:r>
              <a:rPr lang="en-US" sz="2800" dirty="0" smtClean="0">
                <a:latin typeface="Segoe UI Semibold" pitchFamily="34" charset="0"/>
                <a:ea typeface="Segoe UI" pitchFamily="34" charset="0"/>
                <a:cs typeface="Consolas" pitchFamily="49" charset="0"/>
              </a:rPr>
              <a:t>could be integers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	L </a:t>
            </a:r>
            <a:r>
              <a:rPr lang="en-US" sz="2800" dirty="0" smtClean="0">
                <a:latin typeface="Segoe UI Semibold" pitchFamily="34" charset="0"/>
                <a:ea typeface="Segoe UI" pitchFamily="34" charset="0"/>
                <a:cs typeface="Consolas" pitchFamily="49" charset="0"/>
              </a:rPr>
              <a:t>could be a list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Naming conventions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Establish practices for naming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threaded state variables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(intermediate results).</a:t>
            </a:r>
          </a:p>
          <a:p>
            <a:pPr>
              <a:buNone/>
            </a:pPr>
            <a:endParaRPr lang="en-US" sz="2000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	</a:t>
            </a: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foo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(State0, State) :-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		</a:t>
            </a: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foo_step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(State0, State1),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		</a:t>
            </a: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foo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(State1, State).</a:t>
            </a:r>
          </a:p>
          <a:p>
            <a:pPr>
              <a:buNone/>
            </a:pPr>
            <a:endParaRPr lang="en-US" sz="2000" b="1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Consolas" pitchFamily="49" charset="0"/>
              </a:rPr>
              <a:t>No digit after the </a:t>
            </a:r>
            <a:r>
              <a:rPr lang="en-US" sz="2800" b="1" i="1" dirty="0" smtClean="0">
                <a:latin typeface="Segoe UI Semibold" pitchFamily="34" charset="0"/>
                <a:ea typeface="Segoe UI" pitchFamily="34" charset="0"/>
                <a:cs typeface="Consolas" pitchFamily="49" charset="0"/>
              </a:rPr>
              <a:t>final</a:t>
            </a: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Consolas" pitchFamily="49" charset="0"/>
              </a:rPr>
              <a:t> name.</a:t>
            </a:r>
            <a:endParaRPr lang="en-US" sz="2800" dirty="0" smtClean="0">
              <a:latin typeface="Segoe UI Semibold" pitchFamily="34" charset="0"/>
              <a:ea typeface="Segoe UI" pitchFamily="34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Naming conventions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Singular and plural are often handy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for the first and rest of a list.</a:t>
            </a:r>
          </a:p>
          <a:p>
            <a:pPr>
              <a:buNone/>
            </a:pPr>
            <a:endParaRPr lang="en-US" sz="2000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[</a:t>
            </a: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Tree|Trees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]</a:t>
            </a: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Consolas" pitchFamily="49" charset="0"/>
              </a:rPr>
              <a:t>  or even   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[</a:t>
            </a: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T|Trees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]</a:t>
            </a:r>
          </a:p>
          <a:p>
            <a:pPr>
              <a:buNone/>
            </a:pPr>
            <a:endParaRPr lang="en-US" sz="2800" b="1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Consolas" pitchFamily="49" charset="0"/>
              </a:rPr>
              <a:t>Avoid  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[</a:t>
            </a: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First|Rest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], [</a:t>
            </a: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Head|Tail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], [H|T]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Consolas" pitchFamily="49" charset="0"/>
              </a:rPr>
              <a:t>unless you really can’t say what is in the list.</a:t>
            </a:r>
            <a:endParaRPr lang="en-US" sz="20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Developing Prolog coding standards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Motivation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Layout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Naming conventions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Documentation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Peculiarities of Prolog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Debugging and testing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Conclusions</a:t>
            </a:r>
            <a:endParaRPr lang="en-US" b="1" dirty="0">
              <a:solidFill>
                <a:schemeClr val="tx1">
                  <a:lumMod val="50000"/>
                </a:schemeClr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Documentation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Begin every predicate (except auxiliary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predicates) with a descriptive comment.</a:t>
            </a:r>
          </a:p>
          <a:p>
            <a:pPr>
              <a:buNone/>
            </a:pPr>
            <a:endParaRPr lang="en-US" sz="2000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%%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remove_duplicates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(+List, -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Processed_List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 is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det</a:t>
            </a: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%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% Removes the duplicates in List, giving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Processed_List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.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% Elements are considered to match if they can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% be unified with each other; thus, a partly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uninstantiated</a:t>
            </a: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% element may become further instantiated during testing.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% If several elements match, the last of them is preserved.</a:t>
            </a:r>
          </a:p>
          <a:p>
            <a:pPr>
              <a:buNone/>
            </a:pPr>
            <a:endParaRPr lang="en-US" sz="1800" b="1" dirty="0" smtClean="0">
              <a:solidFill>
                <a:srgbClr val="FFFF00"/>
              </a:solidFill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pPr>
              <a:buNone/>
            </a:pPr>
            <a:r>
              <a:rPr lang="en-US" sz="2200" b="1" dirty="0" smtClean="0">
                <a:latin typeface="Segoe UI Semibold" pitchFamily="34" charset="0"/>
                <a:ea typeface="Segoe UI" pitchFamily="34" charset="0"/>
                <a:cs typeface="Consolas" pitchFamily="49" charset="0"/>
              </a:rPr>
              <a:t>If you can’t do this, you’re not ready to code the predicate.</a:t>
            </a:r>
            <a:endParaRPr lang="en-US" sz="2200" b="1" dirty="0">
              <a:latin typeface="Segoe UI Semibold" pitchFamily="34" charset="0"/>
              <a:ea typeface="Segoe UI" pitchFamily="34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Documentation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Use meaningful names and mode 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specifiers</a:t>
            </a: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 on arguments in the comment.</a:t>
            </a:r>
          </a:p>
          <a:p>
            <a:pPr>
              <a:buNone/>
            </a:pPr>
            <a:endParaRPr lang="en-US" sz="2000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%%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remove_duplicates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(+List, -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Processed_List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Segoe UI Semibold" pitchFamily="34" charset="0"/>
                <a:cs typeface="Consolas" pitchFamily="49" charset="0"/>
              </a:rPr>
              <a:t>Simplest system:</a:t>
            </a:r>
          </a:p>
          <a:p>
            <a:pPr>
              <a:buNone/>
            </a:pPr>
            <a:r>
              <a:rPr lang="en-US" sz="2800" dirty="0" smtClean="0">
                <a:latin typeface="Segoe UI Semibold" pitchFamily="34" charset="0"/>
                <a:cs typeface="Consolas" pitchFamily="49" charset="0"/>
              </a:rPr>
              <a:t>	+	expected to be instantiated upon entry</a:t>
            </a:r>
          </a:p>
          <a:p>
            <a:pPr>
              <a:buNone/>
            </a:pPr>
            <a:r>
              <a:rPr lang="en-US" sz="2800" dirty="0" smtClean="0">
                <a:latin typeface="Segoe UI Semibold" pitchFamily="34" charset="0"/>
                <a:cs typeface="Consolas" pitchFamily="49" charset="0"/>
              </a:rPr>
              <a:t>	-	expected not to be instantiated upon entry</a:t>
            </a:r>
          </a:p>
          <a:p>
            <a:pPr>
              <a:buNone/>
            </a:pPr>
            <a:r>
              <a:rPr lang="en-US" sz="2800" dirty="0" smtClean="0">
                <a:latin typeface="Segoe UI Semibold" pitchFamily="34" charset="0"/>
                <a:cs typeface="Consolas" pitchFamily="49" charset="0"/>
              </a:rPr>
              <a:t>	?	may or may not be instantiated upon entry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Documentation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You can also specify determinism…</a:t>
            </a:r>
          </a:p>
          <a:p>
            <a:pPr>
              <a:buNone/>
            </a:pPr>
            <a:endParaRPr lang="en-US" sz="2000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%%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remove_duplicates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(+List, -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Processed_List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u="sng" dirty="0" smtClean="0">
                <a:latin typeface="Consolas" pitchFamily="49" charset="0"/>
                <a:cs typeface="Consolas" pitchFamily="49" charset="0"/>
              </a:rPr>
              <a:t>is </a:t>
            </a:r>
            <a:r>
              <a:rPr lang="en-US" sz="2000" u="sng" dirty="0" err="1" smtClean="0">
                <a:latin typeface="Consolas" pitchFamily="49" charset="0"/>
                <a:cs typeface="Consolas" pitchFamily="49" charset="0"/>
              </a:rPr>
              <a:t>det</a:t>
            </a:r>
            <a:endParaRPr lang="en-US" sz="2000" u="sng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Segoe UI Semibold" pitchFamily="34" charset="0"/>
                <a:cs typeface="Consolas" pitchFamily="49" charset="0"/>
              </a:rPr>
              <a:t>det</a:t>
            </a:r>
            <a:r>
              <a:rPr lang="en-US" sz="2400" dirty="0" smtClean="0">
                <a:latin typeface="Segoe UI Semibold" pitchFamily="34" charset="0"/>
                <a:cs typeface="Consolas" pitchFamily="49" charset="0"/>
              </a:rPr>
              <a:t>		Succeeds exactly once and leaves no 			backtrack points.</a:t>
            </a:r>
          </a:p>
          <a:p>
            <a:pPr>
              <a:buNone/>
            </a:pPr>
            <a:r>
              <a:rPr lang="en-US" sz="2400" dirty="0" err="1" smtClean="0">
                <a:latin typeface="Segoe UI Semibold" pitchFamily="34" charset="0"/>
                <a:cs typeface="Consolas" pitchFamily="49" charset="0"/>
              </a:rPr>
              <a:t>semidet</a:t>
            </a:r>
            <a:r>
              <a:rPr lang="en-US" sz="2400" dirty="0" smtClean="0">
                <a:latin typeface="Segoe UI Semibold" pitchFamily="34" charset="0"/>
                <a:cs typeface="Consolas" pitchFamily="49" charset="0"/>
              </a:rPr>
              <a:t>	Either fails or is det.</a:t>
            </a:r>
          </a:p>
          <a:p>
            <a:pPr>
              <a:buNone/>
            </a:pPr>
            <a:r>
              <a:rPr lang="en-US" sz="2400" dirty="0" err="1" smtClean="0">
                <a:latin typeface="Segoe UI Semibold" pitchFamily="34" charset="0"/>
                <a:cs typeface="Consolas" pitchFamily="49" charset="0"/>
              </a:rPr>
              <a:t>nondet</a:t>
            </a:r>
            <a:r>
              <a:rPr lang="en-US" sz="2400" dirty="0" smtClean="0">
                <a:latin typeface="Segoe UI Semibold" pitchFamily="34" charset="0"/>
                <a:cs typeface="Consolas" pitchFamily="49" charset="0"/>
              </a:rPr>
              <a:t>	May either fail or succeed any number of 		times, may leave backtrack points.</a:t>
            </a:r>
          </a:p>
          <a:p>
            <a:pPr>
              <a:buNone/>
            </a:pPr>
            <a:r>
              <a:rPr lang="en-US" sz="2400" dirty="0" smtClean="0">
                <a:latin typeface="Segoe UI Semibold" pitchFamily="34" charset="0"/>
                <a:cs typeface="Consolas" pitchFamily="49" charset="0"/>
              </a:rPr>
              <a:t>multi		Like </a:t>
            </a:r>
            <a:r>
              <a:rPr lang="en-US" sz="2400" dirty="0" err="1" smtClean="0">
                <a:latin typeface="Segoe UI Semibold" pitchFamily="34" charset="0"/>
                <a:cs typeface="Consolas" pitchFamily="49" charset="0"/>
              </a:rPr>
              <a:t>nondet</a:t>
            </a:r>
            <a:r>
              <a:rPr lang="en-US" sz="2400" dirty="0" smtClean="0">
                <a:latin typeface="Segoe UI Semibold" pitchFamily="34" charset="0"/>
                <a:cs typeface="Consolas" pitchFamily="49" charset="0"/>
              </a:rPr>
              <a:t> but must succeed at least once.</a:t>
            </a:r>
          </a:p>
          <a:p>
            <a:pPr>
              <a:buNone/>
            </a:pPr>
            <a:endParaRPr lang="en-US" sz="2400" dirty="0" smtClean="0">
              <a:latin typeface="Segoe UI Semibold" pitchFamily="34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Documentation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Auxiliary predicates do not need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full descriptive comments.</a:t>
            </a:r>
          </a:p>
          <a:p>
            <a:pPr>
              <a:buNone/>
            </a:pPr>
            <a:endParaRPr lang="en-US" sz="2400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That’s why they’re auxiliary – </a:t>
            </a:r>
          </a:p>
          <a:p>
            <a:pPr>
              <a:buNone/>
            </a:pPr>
            <a:r>
              <a:rPr lang="en-US" sz="24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they’re not called from elsewhere.</a:t>
            </a:r>
          </a:p>
          <a:p>
            <a:pPr>
              <a:buNone/>
            </a:pPr>
            <a:endParaRPr lang="en-US" sz="24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But always leave enough comments </a:t>
            </a:r>
          </a:p>
          <a:p>
            <a:pPr>
              <a:buNone/>
            </a:pPr>
            <a:r>
              <a:rPr lang="en-US" sz="24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to make it clear what you’re doing.</a:t>
            </a:r>
            <a:endParaRPr lang="en-US" sz="2400" dirty="0" smtClean="0">
              <a:latin typeface="Segoe UI Semibold" pitchFamily="34" charset="0"/>
              <a:cs typeface="Consolas" pitchFamily="49" charset="0"/>
            </a:endParaRPr>
          </a:p>
          <a:p>
            <a:pPr>
              <a:buNone/>
            </a:pPr>
            <a:endParaRPr lang="en-US" sz="2400" dirty="0" smtClean="0">
              <a:latin typeface="Segoe UI Semibold" pitchFamily="34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Developing Prolog coding standards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Motivation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Layout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Naming conventions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Documentation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Peculiarities of Prolog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Debugging and testing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Conclusions</a:t>
            </a:r>
            <a:endParaRPr lang="en-US" b="1" dirty="0">
              <a:solidFill>
                <a:schemeClr val="tx1">
                  <a:lumMod val="50000"/>
                </a:schemeClr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Peculiarities of Prolog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Predicates should be steadfast.</a:t>
            </a:r>
          </a:p>
          <a:p>
            <a:pPr>
              <a:buNone/>
            </a:pPr>
            <a:endParaRPr lang="en-US" sz="24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That is, behavior should not change if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the output argument is already 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instantiated to the right value.</a:t>
            </a: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?- </a:t>
            </a:r>
            <a:r>
              <a:rPr lang="en-US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foo</a:t>
            </a:r>
            <a:r>
              <a:rPr lang="en-US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(X), X = something.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?- </a:t>
            </a:r>
            <a:r>
              <a:rPr lang="en-US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foo</a:t>
            </a:r>
            <a:r>
              <a:rPr lang="en-US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(something).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Developing Prolog coding standards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Motivation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Layout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Naming conventions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Documentation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Peculiarities of Prolog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Debugging and testing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Conclusions</a:t>
            </a:r>
            <a:endParaRPr lang="en-US" b="1" dirty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Peculiarities of Prolog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Put arguments in this order: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inputs, intermediate values, outputs.</a:t>
            </a:r>
          </a:p>
          <a:p>
            <a:pPr>
              <a:buNone/>
            </a:pPr>
            <a:endParaRPr lang="en-US" sz="24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Confusing in C:</a:t>
            </a: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fprintf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(stream, format, </a:t>
            </a: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args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fgets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(string, number, stream)</a:t>
            </a: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Let’s not repeat that folly.</a:t>
            </a:r>
          </a:p>
          <a:p>
            <a:pPr>
              <a:buNone/>
            </a:pPr>
            <a:endParaRPr lang="en-US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Peculiarities of Prolog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Put the most discriminating argument first.</a:t>
            </a: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That is, put first the one that is most likely 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already to be instantiated to a value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that enables you to choose clauses.</a:t>
            </a: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That’s first-argument indexing!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Peculiarities of Prolog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Never add a cut to correct an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unknown problem.</a:t>
            </a: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Instead, make your program logic correct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without the cut, and </a:t>
            </a:r>
            <a:r>
              <a:rPr lang="en-US" b="1" i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then</a:t>
            </a: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 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trim away unneeded searches.</a:t>
            </a: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Beginners often misunderstand the cut.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Peculiarities of Prolog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Work at the beginning of the list.</a:t>
            </a: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You can get to the first element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immediately; to get to the last element 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you must traverse all the others.</a:t>
            </a: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Sometimes this means it’s better 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to build a list backward.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Peculiarities of Prolog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Remember this idiom:</a:t>
            </a:r>
          </a:p>
          <a:p>
            <a:pPr>
              <a:buNone/>
            </a:pPr>
            <a:endParaRPr lang="en-US" sz="1600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process_list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([</a:t>
            </a: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Old|Olds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], [</a:t>
            </a: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New|News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]) :-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</a:t>
            </a: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do_something_to_element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(Old, New),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	</a:t>
            </a: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process_list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(Olds, News).</a:t>
            </a:r>
          </a:p>
          <a:p>
            <a:pPr>
              <a:buNone/>
            </a:pPr>
            <a:endParaRPr lang="en-US" sz="1100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pPr>
              <a:buNone/>
            </a:pP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process_list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([], []).</a:t>
            </a:r>
          </a:p>
          <a:p>
            <a:pPr>
              <a:buNone/>
            </a:pPr>
            <a:endParaRPr lang="en-US" sz="20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This traverses the lists forward and is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tail recursive.  It is efficient.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Peculiarities of Prolog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Avoid  </a:t>
            </a:r>
            <a:r>
              <a:rPr lang="en-US" b="1" dirty="0" smtClean="0">
                <a:solidFill>
                  <a:srgbClr val="FFFF00"/>
                </a:solidFill>
                <a:latin typeface="Consolas" pitchFamily="49" charset="0"/>
                <a:ea typeface="Segoe UI" pitchFamily="34" charset="0"/>
                <a:cs typeface="Consolas" pitchFamily="49" charset="0"/>
              </a:rPr>
              <a:t>append, assert, retract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when speed is important.</a:t>
            </a: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These are slower than most Prolog actions.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You may use them in prototyping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and then modify the algorithm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to speed it up when needed.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Peculiarities of Prolog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Prefer tail recursion, but don’t be fanatical.</a:t>
            </a: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A recursive call is tail recursive if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it is the last step of a predicate and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there are no backtrack points left behind.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This saves memory – it is compiled as iteration.</a:t>
            </a: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Think about this if a predicate must </a:t>
            </a:r>
            <a:r>
              <a:rPr lang="en-US" sz="2800" b="1" dirty="0" err="1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recurse</a:t>
            </a: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1000 times – don’t worry if it’s just 10.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Developing Prolog coding standards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Motivation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Layout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Naming conventions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Documentation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Peculiarities of Prolog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Debugging and testing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Conclusions</a:t>
            </a:r>
            <a:endParaRPr lang="en-US" b="1" dirty="0">
              <a:solidFill>
                <a:schemeClr val="tx1">
                  <a:lumMod val="50000"/>
                </a:schemeClr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Debugging and testing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The best code is the one that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does the right computation,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not the one with the most tricks.</a:t>
            </a: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Don’t be clever.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Read the source code of UNIX and you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will marvel at how un-clever it really is.</a:t>
            </a:r>
            <a:endParaRPr lang="en-US" b="1" dirty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Debugging and testing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When efficiency is critical, make tests.</a:t>
            </a: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Perform “</a:t>
            </a:r>
            <a:r>
              <a:rPr lang="en-US" b="1" dirty="0" err="1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microbenchmarks</a:t>
            </a: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”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to find out which way of doing something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is actually faster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with your compiler.</a:t>
            </a: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Use built-in predicate: </a:t>
            </a:r>
            <a:r>
              <a:rPr lang="en-US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statistics.</a:t>
            </a:r>
            <a:endParaRPr lang="en-US" dirty="0">
              <a:latin typeface="Consolas" pitchFamily="49" charset="0"/>
              <a:ea typeface="Segoe UI" pitchFamily="34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Developing Prolog coding standards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Motivation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Layout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Naming conventions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Documentation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Peculiarities of Prolog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Debugging and testing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Conclusions</a:t>
            </a:r>
            <a:endParaRPr lang="en-US" b="1" dirty="0">
              <a:solidFill>
                <a:schemeClr val="tx1">
                  <a:lumMod val="50000"/>
                </a:schemeClr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Debugging and testing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Look out for constructs that are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nearly always wrong.</a:t>
            </a: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! at end of last clause of a predicate</a:t>
            </a:r>
          </a:p>
          <a:p>
            <a:r>
              <a:rPr lang="en-US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repeat</a:t>
            </a: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 not followed by !</a:t>
            </a:r>
          </a:p>
          <a:p>
            <a:r>
              <a:rPr lang="en-US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append</a:t>
            </a: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 with a one-element list as its first argument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Debugging and testing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Use the built-in debugger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(</a:t>
            </a:r>
            <a:r>
              <a:rPr lang="en-US" dirty="0" smtClean="0">
                <a:solidFill>
                  <a:srgbClr val="FFFF00"/>
                </a:solidFill>
                <a:latin typeface="Consolas" pitchFamily="49" charset="0"/>
                <a:ea typeface="Segoe UI" pitchFamily="34" charset="0"/>
                <a:cs typeface="Consolas" pitchFamily="49" charset="0"/>
              </a:rPr>
              <a:t>spy</a:t>
            </a: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en-US" dirty="0" smtClean="0">
                <a:solidFill>
                  <a:srgbClr val="FFFF00"/>
                </a:solidFill>
                <a:latin typeface="Consolas" pitchFamily="49" charset="0"/>
                <a:ea typeface="Segoe UI" pitchFamily="34" charset="0"/>
                <a:cs typeface="Consolas" pitchFamily="49" charset="0"/>
              </a:rPr>
              <a:t>trace</a:t>
            </a: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).</a:t>
            </a: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		It’s in all the textbooks,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		and it still works.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Debugging and testing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Use </a:t>
            </a:r>
            <a:r>
              <a:rPr lang="en-US" dirty="0" smtClean="0">
                <a:solidFill>
                  <a:srgbClr val="FFFF00"/>
                </a:solidFill>
                <a:latin typeface="Consolas" pitchFamily="49" charset="0"/>
                <a:ea typeface="Segoe UI" pitchFamily="34" charset="0"/>
                <a:cs typeface="Consolas" pitchFamily="49" charset="0"/>
              </a:rPr>
              <a:t>print</a:t>
            </a: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 (not </a:t>
            </a:r>
            <a:r>
              <a:rPr lang="en-US" dirty="0" smtClean="0">
                <a:solidFill>
                  <a:srgbClr val="FFFF00"/>
                </a:solidFill>
                <a:latin typeface="Consolas" pitchFamily="49" charset="0"/>
                <a:ea typeface="Segoe UI" pitchFamily="34" charset="0"/>
                <a:cs typeface="Consolas" pitchFamily="49" charset="0"/>
              </a:rPr>
              <a:t>write</a:t>
            </a: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) to add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tracing output to your program.</a:t>
            </a:r>
          </a:p>
          <a:p>
            <a:pPr>
              <a:buNone/>
            </a:pPr>
            <a:endParaRPr lang="en-US" sz="2400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print</a:t>
            </a: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 is more user-configurable than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write</a:t>
            </a: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 (e.g., can abbreviate long lists, or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handle other data specially, or even keep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quiet entirely under specified conditions).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Debugging and testing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Test that every loop or repetition: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Starts correctly,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Advances correctly from one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step to the next,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Ends correctly.</a:t>
            </a:r>
          </a:p>
          <a:p>
            <a:pPr>
              <a:buNone/>
            </a:pPr>
            <a:endParaRPr lang="en-US" sz="2400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Segoe UI Semibold" pitchFamily="34" charset="0"/>
                <a:ea typeface="Segoe UI" pitchFamily="34" charset="0"/>
                <a:cs typeface="Consolas" pitchFamily="49" charset="0"/>
              </a:rPr>
              <a:t>This applies to all programming languages.</a:t>
            </a: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Debugging and testing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Test every predicate by failing back into it.</a:t>
            </a: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Does it do something unexpected when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you make it backtrack?</a:t>
            </a: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Don’t just test:	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?- </a:t>
            </a: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my_pred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</a:t>
            </a: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my_arg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).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Test also:		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?- </a:t>
            </a: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my_pred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(</a:t>
            </a:r>
            <a:r>
              <a:rPr lang="en-US" sz="2800" dirty="0" err="1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my_arg</a:t>
            </a:r>
            <a:r>
              <a:rPr lang="en-US" sz="2800" dirty="0" smtClean="0">
                <a:latin typeface="Consolas" pitchFamily="49" charset="0"/>
                <a:ea typeface="Segoe UI" pitchFamily="34" charset="0"/>
                <a:cs typeface="Consolas" pitchFamily="49" charset="0"/>
              </a:rPr>
              <a:t>), fail.</a:t>
            </a:r>
          </a:p>
          <a:p>
            <a:pPr>
              <a:buNone/>
            </a:pPr>
            <a:endParaRPr lang="en-US" sz="2800" dirty="0" smtClean="0">
              <a:latin typeface="Consolas" pitchFamily="49" charset="0"/>
              <a:ea typeface="Segoe UI" pitchFamily="34" charset="0"/>
              <a:cs typeface="Consolas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Segoe UI Semibold" pitchFamily="34" charset="0"/>
                <a:ea typeface="Segoe UI" pitchFamily="34" charset="0"/>
                <a:cs typeface="Consolas" pitchFamily="49" charset="0"/>
              </a:rPr>
              <a:t>Getting one solution is not enough!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Debugging and testing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In any error situation, either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correct the problem or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make the program crash (not just fail).</a:t>
            </a:r>
          </a:p>
          <a:p>
            <a:pPr>
              <a:buNone/>
            </a:pPr>
            <a:endParaRPr lang="en-US" sz="2800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Prolog’s “failure” means “The answer is no.”</a:t>
            </a: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It does not mean “I can’t do the computation.”</a:t>
            </a:r>
            <a:endParaRPr lang="en-US" sz="2800" dirty="0" smtClean="0">
              <a:latin typeface="Segoe UI Semibold" pitchFamily="34" charset="0"/>
              <a:ea typeface="Segoe UI" pitchFamily="34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Debugging and testing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Make error messages meaningful.</a:t>
            </a:r>
          </a:p>
          <a:p>
            <a:pPr>
              <a:buNone/>
            </a:pPr>
            <a:endParaRPr lang="en-US" sz="2800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“Cannot sort a(</a:t>
            </a:r>
            <a:r>
              <a:rPr lang="en-US" sz="2800" b="1" dirty="0" err="1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b,c</a:t>
            </a: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) because it is not a list”</a:t>
            </a: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not</a:t>
            </a: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“Illegal argument, wrong type”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Debugging and testing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Don’t waste time checking for errors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that would be caught anyway,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such as arithmetic on non-numbers.</a:t>
            </a:r>
          </a:p>
          <a:p>
            <a:pPr>
              <a:buNone/>
            </a:pPr>
            <a:endParaRPr lang="en-US" sz="2800" b="1" dirty="0" smtClean="0">
              <a:solidFill>
                <a:srgbClr val="FFFF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Prolog is an </a:t>
            </a:r>
            <a:r>
              <a:rPr lang="en-US" sz="2800" b="1" dirty="0" err="1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untyped</a:t>
            </a: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 language.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Don’t make the CPU spend all its time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checking types on the remote chance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that they might be wrong.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Developing Prolog coding standards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Motivation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Layout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Naming conventions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Documentation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Peculiarities of Prolog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		Debugging and testing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Conclusions</a:t>
            </a:r>
            <a:endParaRPr lang="en-US" b="1" dirty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Conclusions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If you’re ready to disagree with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a good bit of what I said,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I’ve done my job.</a:t>
            </a: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I’ve started you thinking.</a:t>
            </a:r>
            <a:endParaRPr lang="en-US" b="1" dirty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Motivation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Everybody knows this now,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but it was once news:</a:t>
            </a: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Programming languages are for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human beings, not for computers.</a:t>
            </a: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The computer would be content with </a:t>
            </a:r>
          </a:p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0100011110001110001111100101010011…</a:t>
            </a:r>
            <a:endParaRPr lang="en-US" sz="2800" b="1" dirty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Conclusions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There is no “one true style” for Prolog.</a:t>
            </a:r>
          </a:p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Coding standards are something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you (singular or plural)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need to develop on your own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and even change when the need arises.</a:t>
            </a:r>
            <a:endParaRPr lang="en-US" b="1" dirty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Conclusions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endParaRPr lang="en-US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But it is much better to have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consistent habits that you can change</a:t>
            </a:r>
          </a:p>
          <a:p>
            <a:pPr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than to have no consistent habits!</a:t>
            </a:r>
            <a:endParaRPr lang="en-US" b="1" dirty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Developing Prolog coding standards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7086600" cy="4144963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</a:t>
            </a:r>
            <a:r>
              <a:rPr lang="en-US" sz="200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?</a:t>
            </a:r>
            <a:endParaRPr lang="en-US" sz="20000" b="1" dirty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Motivation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Good coding standards</a:t>
            </a: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US" sz="2800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Make the program easier to read </a:t>
            </a: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(and debug)</a:t>
            </a:r>
          </a:p>
          <a:p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US" sz="2800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Eliminate meaningless variation </a:t>
            </a: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(so that all changes in layout are significant)</a:t>
            </a:r>
          </a:p>
          <a:p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US" sz="2800" b="1" dirty="0" smtClean="0">
                <a:solidFill>
                  <a:srgbClr val="FFFF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Make different programmers’ contributions look alike</a:t>
            </a: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 (for coherence of a large project)</a:t>
            </a:r>
          </a:p>
          <a:p>
            <a:pPr>
              <a:buNone/>
            </a:pPr>
            <a:endParaRPr lang="en-US" sz="2800" b="1" dirty="0" smtClean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Motivation</a:t>
            </a:r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		1974…</a:t>
            </a:r>
            <a:endParaRPr lang="en-US" sz="2800" b="1" dirty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762000"/>
            <a:ext cx="36957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1818</Words>
  <Application>Microsoft Office PowerPoint</Application>
  <PresentationFormat>On-screen Show (4:3)</PresentationFormat>
  <Paragraphs>574</Paragraphs>
  <Slides>72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Office Theme</vt:lpstr>
      <vt:lpstr>Developing Prolog Coding Standards</vt:lpstr>
      <vt:lpstr>Slide 2</vt:lpstr>
      <vt:lpstr>Based on a paper…</vt:lpstr>
      <vt:lpstr>Based on a paper…</vt:lpstr>
      <vt:lpstr>Developing Prolog coding standards</vt:lpstr>
      <vt:lpstr>Developing Prolog coding standards</vt:lpstr>
      <vt:lpstr>Motivation</vt:lpstr>
      <vt:lpstr>Motivation</vt:lpstr>
      <vt:lpstr>Motivation</vt:lpstr>
      <vt:lpstr>Motivation</vt:lpstr>
      <vt:lpstr>Motivation</vt:lpstr>
      <vt:lpstr>Motivation</vt:lpstr>
      <vt:lpstr>Developing Prolog coding standards</vt:lpstr>
      <vt:lpstr>Layout</vt:lpstr>
      <vt:lpstr>Layout</vt:lpstr>
      <vt:lpstr>Layout</vt:lpstr>
      <vt:lpstr>Layout</vt:lpstr>
      <vt:lpstr>Layout</vt:lpstr>
      <vt:lpstr>Layout</vt:lpstr>
      <vt:lpstr>Layout</vt:lpstr>
      <vt:lpstr>Layout</vt:lpstr>
      <vt:lpstr>Layout</vt:lpstr>
      <vt:lpstr>Layout</vt:lpstr>
      <vt:lpstr>Layout</vt:lpstr>
      <vt:lpstr>Layout</vt:lpstr>
      <vt:lpstr>Prettyprinter: LaTeX “listings” package</vt:lpstr>
      <vt:lpstr>Prettyprinter: Covington’s PLTeX</vt:lpstr>
      <vt:lpstr>Developing Prolog coding standards</vt:lpstr>
      <vt:lpstr>Naming conventions</vt:lpstr>
      <vt:lpstr>Naming conventions</vt:lpstr>
      <vt:lpstr>Naming conventions</vt:lpstr>
      <vt:lpstr>Naming conventions</vt:lpstr>
      <vt:lpstr>Naming conventions</vt:lpstr>
      <vt:lpstr>Naming conventions</vt:lpstr>
      <vt:lpstr>Naming conventions</vt:lpstr>
      <vt:lpstr>Naming conventions</vt:lpstr>
      <vt:lpstr>Naming conventions</vt:lpstr>
      <vt:lpstr>Naming conventions</vt:lpstr>
      <vt:lpstr>Naming conventions</vt:lpstr>
      <vt:lpstr>Naming conventions</vt:lpstr>
      <vt:lpstr>Naming conventions</vt:lpstr>
      <vt:lpstr>Naming conventions</vt:lpstr>
      <vt:lpstr>Developing Prolog coding standards</vt:lpstr>
      <vt:lpstr>Documentation</vt:lpstr>
      <vt:lpstr>Documentation</vt:lpstr>
      <vt:lpstr>Documentation</vt:lpstr>
      <vt:lpstr>Documentation</vt:lpstr>
      <vt:lpstr>Developing Prolog coding standards</vt:lpstr>
      <vt:lpstr>Peculiarities of Prolog</vt:lpstr>
      <vt:lpstr>Peculiarities of Prolog</vt:lpstr>
      <vt:lpstr>Peculiarities of Prolog</vt:lpstr>
      <vt:lpstr>Peculiarities of Prolog</vt:lpstr>
      <vt:lpstr>Peculiarities of Prolog</vt:lpstr>
      <vt:lpstr>Peculiarities of Prolog</vt:lpstr>
      <vt:lpstr>Peculiarities of Prolog</vt:lpstr>
      <vt:lpstr>Peculiarities of Prolog</vt:lpstr>
      <vt:lpstr>Developing Prolog coding standards</vt:lpstr>
      <vt:lpstr>Debugging and testing</vt:lpstr>
      <vt:lpstr>Debugging and testing</vt:lpstr>
      <vt:lpstr>Debugging and testing</vt:lpstr>
      <vt:lpstr>Debugging and testing</vt:lpstr>
      <vt:lpstr>Debugging and testing</vt:lpstr>
      <vt:lpstr>Debugging and testing</vt:lpstr>
      <vt:lpstr>Debugging and testing</vt:lpstr>
      <vt:lpstr>Debugging and testing</vt:lpstr>
      <vt:lpstr>Debugging and testing</vt:lpstr>
      <vt:lpstr>Debugging and testing</vt:lpstr>
      <vt:lpstr>Developing Prolog coding standards</vt:lpstr>
      <vt:lpstr>Conclusions</vt:lpstr>
      <vt:lpstr>Conclusions</vt:lpstr>
      <vt:lpstr>Conclusions</vt:lpstr>
      <vt:lpstr>Developing Prolog coding standards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Prolog Coding Standards</dc:title>
  <dc:creator>Michael A. Covington</dc:creator>
  <cp:lastModifiedBy>Michael A. Covington</cp:lastModifiedBy>
  <cp:revision>50</cp:revision>
  <dcterms:created xsi:type="dcterms:W3CDTF">2006-08-16T00:00:00Z</dcterms:created>
  <dcterms:modified xsi:type="dcterms:W3CDTF">2011-07-10T14:23:56Z</dcterms:modified>
</cp:coreProperties>
</file>